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5143500" type="screen16x9"/>
  <p:notesSz cx="6858000" cy="9144000"/>
  <p:embeddedFontLst>
    <p:embeddedFont>
      <p:font typeface="Arvo" charset="0"/>
      <p:regular r:id="rId13"/>
      <p:bold r:id="rId14"/>
      <p:italic r:id="rId15"/>
      <p:boldItalic r:id="rId16"/>
    </p:embeddedFont>
    <p:embeddedFont>
      <p:font typeface="Roboto Condensed" charset="0"/>
      <p:regular r:id="rId17"/>
      <p:bold r:id="rId18"/>
      <p:italic r:id="rId19"/>
      <p:boldItalic r:id="rId20"/>
    </p:embeddedFont>
    <p:embeddedFont>
      <p:font typeface="Roboto Condensed Light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73261E6B-DBFC-48B1-9747-DC9788DAAAD1}">
  <a:tblStyle styleId="{73261E6B-DBFC-48B1-9747-DC9788DAAAD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54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785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29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190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7740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274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3766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7024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4018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4159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0240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556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Shape 15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Shape 18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Shape 19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Shape 25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Shape 26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Shape 28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</p:grpSpPr>
        <p:sp>
          <p:nvSpPr>
            <p:cNvPr id="29" name="Shape 29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Shape 31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Shape 32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Shape 3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Shape 3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Shape 3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Shape 3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4" name="Shape 44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45" name="Shape 45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47" name="Shape 47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48" name="Shape 48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9" name="Shape 49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829775" y="1202000"/>
            <a:ext cx="5090700" cy="274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/>
          <p:nvPr/>
        </p:nvSpPr>
        <p:spPr>
          <a:xfrm>
            <a:off x="286600" y="1014575"/>
            <a:ext cx="6765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FF9800"/>
                </a:solidFill>
              </a:rPr>
              <a:t>“</a:t>
            </a:r>
            <a:endParaRPr sz="7200" b="1">
              <a:solidFill>
                <a:srgbClr val="FF9800"/>
              </a:solidFill>
            </a:endParaRPr>
          </a:p>
        </p:txBody>
      </p:sp>
      <p:grpSp>
        <p:nvGrpSpPr>
          <p:cNvPr id="52" name="Shape 52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53" name="Shape 5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" name="Shape 5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55" name="Shape 5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7" name="Shape 5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58" name="Shape 5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Shape 5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Shape 6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Shape 64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Shape 7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Shape 71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" name="Shape 72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Shape 7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" name="Shape 7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Shape 7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Shape 82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Shape 8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Shape 84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Shape 8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Shape 8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Shape 9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Shape 91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Shape 92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Shape 9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Shape 9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Shape 9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Shape 103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04" name="Shape 104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Shape 10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Shape 10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Shape 10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Shape 109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Shape 110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Shape 111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12" name="Shape 112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" name="Shape 11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Shape 11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Shape 11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Shape 11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Shape 11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164" name="Shape 164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65" name="Shape 16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" name="Shape 16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7" name="Shape 16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0" name="Shape 17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2" name="Shape 172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73" name="Shape 17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4" name="Shape 17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5" name="Shape 17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7" name="Shape 17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8" name="Shape 17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6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0" y="1090750"/>
            <a:ext cx="60537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es-AR" sz="1800" dirty="0" smtClean="0"/>
              <a:t/>
            </a:r>
            <a:br>
              <a:rPr lang="es-AR" sz="1800" dirty="0" smtClean="0"/>
            </a:br>
            <a:r>
              <a:rPr lang="es-AR" sz="1800" dirty="0"/>
              <a:t/>
            </a:r>
            <a:br>
              <a:rPr lang="es-AR" sz="1800" dirty="0"/>
            </a:br>
            <a:r>
              <a:rPr lang="es-AR" sz="1800" dirty="0" smtClean="0"/>
              <a:t>Sindicato </a:t>
            </a:r>
            <a:r>
              <a:rPr lang="es-AR" sz="1800" dirty="0"/>
              <a:t>de Trabajadores Docentes de la </a:t>
            </a:r>
            <a:r>
              <a:rPr lang="es-AR" sz="1800" dirty="0" smtClean="0"/>
              <a:t>UNSJ</a:t>
            </a:r>
            <a:r>
              <a:rPr lang="es-AR" sz="2400" dirty="0" smtClean="0"/>
              <a:t/>
            </a:r>
            <a:br>
              <a:rPr lang="es-AR" sz="2400" dirty="0" smtClean="0"/>
            </a:br>
            <a:r>
              <a:rPr lang="es-AR" sz="2800" dirty="0"/>
              <a:t>JORNADAS NACIONALES DE </a:t>
            </a:r>
            <a:r>
              <a:rPr lang="es-AR" sz="2800" dirty="0" smtClean="0"/>
              <a:t>PROTESTA</a:t>
            </a:r>
            <a:r>
              <a:rPr lang="es-AR" sz="3600" dirty="0" smtClean="0"/>
              <a:t/>
            </a:r>
            <a:br>
              <a:rPr lang="es-AR" sz="3600" dirty="0" smtClean="0"/>
            </a:br>
            <a:r>
              <a:rPr lang="es-AR" sz="2400" dirty="0" smtClean="0"/>
              <a:t>27 y 28 de abril de 2018</a:t>
            </a:r>
            <a:r>
              <a:rPr lang="es-AR" dirty="0"/>
              <a:t/>
            </a:r>
            <a:br>
              <a:rPr lang="es-AR" dirty="0"/>
            </a:br>
            <a:endParaRPr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36496" cy="1162050"/>
          </a:xfrm>
          <a:prstGeom prst="rect">
            <a:avLst/>
          </a:prstGeom>
        </p:spPr>
      </p:pic>
      <p:sp>
        <p:nvSpPr>
          <p:cNvPr id="4" name="Shape 191"/>
          <p:cNvSpPr txBox="1">
            <a:spLocks/>
          </p:cNvSpPr>
          <p:nvPr/>
        </p:nvSpPr>
        <p:spPr>
          <a:xfrm>
            <a:off x="5724128" y="4227934"/>
            <a:ext cx="4392488" cy="4450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000" b="1" i="1" dirty="0" smtClean="0">
                <a:solidFill>
                  <a:srgbClr val="3F5378"/>
                </a:solidFill>
              </a:rPr>
              <a:t>Santa Fe460 Este. www.sidunsj.com.ar</a:t>
            </a:r>
          </a:p>
          <a:p>
            <a:endParaRPr lang="es-AR" sz="1000" i="1" dirty="0" smtClean="0">
              <a:solidFill>
                <a:srgbClr val="3F5378"/>
              </a:solidFill>
            </a:endParaRPr>
          </a:p>
          <a:p>
            <a:pPr>
              <a:buClr>
                <a:schemeClr val="dk1"/>
              </a:buClr>
              <a:buSzPts val="1100"/>
            </a:pPr>
            <a:endParaRPr lang="es-AR" sz="1000" i="1" dirty="0" smtClean="0">
              <a:solidFill>
                <a:srgbClr val="3F5378"/>
              </a:solidFill>
            </a:endParaRPr>
          </a:p>
          <a:p>
            <a:endParaRPr lang="es-AR" sz="1000" i="1" dirty="0">
              <a:solidFill>
                <a:srgbClr val="3F5378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 idx="4294967295"/>
          </p:nvPr>
        </p:nvSpPr>
        <p:spPr>
          <a:xfrm>
            <a:off x="2118750" y="136790"/>
            <a:ext cx="5405578" cy="229094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s-AR" sz="2800" dirty="0" smtClean="0">
                <a:solidFill>
                  <a:schemeClr val="accent1">
                    <a:lumMod val="75000"/>
                  </a:schemeClr>
                </a:solidFill>
              </a:rPr>
              <a:t>Por un universidad </a:t>
            </a:r>
            <a:r>
              <a:rPr lang="es-AR" sz="2800" dirty="0">
                <a:solidFill>
                  <a:schemeClr val="accent1">
                    <a:lumMod val="75000"/>
                  </a:schemeClr>
                </a:solidFill>
              </a:rPr>
              <a:t>pública, gratuita, laica, popular y </a:t>
            </a:r>
            <a:r>
              <a:rPr lang="es-AR" sz="2800" smtClean="0">
                <a:solidFill>
                  <a:schemeClr val="accent1">
                    <a:lumMod val="75000"/>
                  </a:schemeClr>
                </a:solidFill>
              </a:rPr>
              <a:t>emancipatoria</a:t>
            </a:r>
            <a:endParaRPr sz="2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dirty="0" smtClean="0"/>
              <a:t>SIDUNSJ</a:t>
            </a:r>
            <a:endParaRPr sz="9600" dirty="0"/>
          </a:p>
        </p:txBody>
      </p:sp>
      <p:sp>
        <p:nvSpPr>
          <p:cNvPr id="315" name="Shape 31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539552" y="392575"/>
            <a:ext cx="5917966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¿Por qué los Docentes Universitarios estamos en lucha?</a:t>
            </a:r>
            <a:endParaRPr dirty="0"/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4119725" y="1744424"/>
            <a:ext cx="3654900" cy="2627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 smtClean="0">
                <a:solidFill>
                  <a:srgbClr val="FF9800"/>
                </a:solidFill>
              </a:rPr>
              <a:t>LAS EXIGENCIAS DE LOS DOCENTES</a:t>
            </a:r>
            <a:endParaRPr lang="es-AR" sz="1200" dirty="0"/>
          </a:p>
          <a:p>
            <a:pPr fontAlgn="base"/>
            <a:r>
              <a:rPr lang="es-AR" sz="1200" dirty="0"/>
              <a:t>Aumento salarial del 25 %</a:t>
            </a:r>
          </a:p>
          <a:p>
            <a:pPr fontAlgn="base"/>
            <a:r>
              <a:rPr lang="es-AR" sz="1200" dirty="0"/>
              <a:t>Cláusula gatillo de actualización por inflación</a:t>
            </a:r>
          </a:p>
          <a:p>
            <a:pPr fontAlgn="base"/>
            <a:r>
              <a:rPr lang="es-AR" sz="1200" dirty="0"/>
              <a:t>Jerarquización salarial del CCT</a:t>
            </a:r>
          </a:p>
          <a:p>
            <a:pPr fontAlgn="base"/>
            <a:r>
              <a:rPr lang="es-AR" sz="1200" dirty="0" smtClean="0"/>
              <a:t>Garantía </a:t>
            </a:r>
            <a:r>
              <a:rPr lang="es-AR" sz="1200" dirty="0"/>
              <a:t>salarial</a:t>
            </a:r>
          </a:p>
          <a:p>
            <a:pPr fontAlgn="base"/>
            <a:r>
              <a:rPr lang="es-AR" sz="1200" dirty="0" smtClean="0"/>
              <a:t>Fondos </a:t>
            </a:r>
            <a:r>
              <a:rPr lang="es-AR" sz="1200" dirty="0"/>
              <a:t>de capacitación docente</a:t>
            </a:r>
          </a:p>
          <a:p>
            <a:pPr fontAlgn="base"/>
            <a:r>
              <a:rPr lang="es-AR" sz="1200" dirty="0"/>
              <a:t>Aumento de becas en el programa PROFITE de Finalización de Tesis de posgrado</a:t>
            </a:r>
          </a:p>
          <a:p>
            <a:pPr fontAlgn="base"/>
            <a:r>
              <a:rPr lang="es-AR" sz="1200" dirty="0"/>
              <a:t>Plena vigencia del Convenio Colectivo de Trabajo</a:t>
            </a:r>
          </a:p>
          <a:p>
            <a:pPr fontAlgn="base"/>
            <a:r>
              <a:rPr lang="es-AR" sz="1200" dirty="0"/>
              <a:t>Mayor presupuesto para la Universidad, la ciencia y la Tecnología.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0" lvl="0" indent="0" rtl="0">
              <a:spcBef>
                <a:spcPts val="600"/>
              </a:spcBef>
              <a:spcAft>
                <a:spcPts val="1000"/>
              </a:spcAft>
              <a:buNone/>
            </a:pPr>
            <a:endParaRPr sz="1200" b="1" dirty="0"/>
          </a:p>
        </p:txBody>
      </p:sp>
      <p:sp>
        <p:nvSpPr>
          <p:cNvPr id="191" name="Shape 191"/>
          <p:cNvSpPr txBox="1">
            <a:spLocks noGrp="1"/>
          </p:cNvSpPr>
          <p:nvPr>
            <p:ph type="body" idx="2"/>
          </p:nvPr>
        </p:nvSpPr>
        <p:spPr>
          <a:xfrm>
            <a:off x="0" y="4698435"/>
            <a:ext cx="7524328" cy="4450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000" b="1" i="1" dirty="0" smtClean="0">
                <a:solidFill>
                  <a:srgbClr val="3F5378"/>
                </a:solidFill>
              </a:rPr>
              <a:t>Sindicato de Trabajadores docentes de la Universidad Nacional de San Juan  (</a:t>
            </a:r>
            <a:r>
              <a:rPr lang="es-AR" sz="1000" b="1" i="1" dirty="0" err="1" smtClean="0">
                <a:solidFill>
                  <a:srgbClr val="3F5378"/>
                </a:solidFill>
              </a:rPr>
              <a:t>SiDUNSJ</a:t>
            </a:r>
            <a:r>
              <a:rPr lang="es-AR" sz="1000" b="1" i="1" dirty="0" smtClean="0">
                <a:solidFill>
                  <a:srgbClr val="3F5378"/>
                </a:solidFill>
              </a:rPr>
              <a:t>). Santa Fe460 Este. www.sidunsj.com.ar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 i="1" dirty="0">
              <a:solidFill>
                <a:srgbClr val="3F5378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i="1" dirty="0">
              <a:solidFill>
                <a:srgbClr val="3F5378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 i="1" dirty="0">
              <a:solidFill>
                <a:srgbClr val="3F5378"/>
              </a:solidFill>
            </a:endParaRPr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814275" y="1744425"/>
            <a:ext cx="3084300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 smtClean="0">
                <a:solidFill>
                  <a:srgbClr val="FF9800"/>
                </a:solidFill>
              </a:rPr>
              <a:t>CONFLICTO SALARIAL Y PRESUPUESTARIO</a:t>
            </a:r>
            <a:endParaRPr sz="1200" dirty="0">
              <a:solidFill>
                <a:srgbClr val="FF9800"/>
              </a:solidFill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es-AR" sz="1200" dirty="0"/>
              <a:t>En este 2018, el gobierno todavía no realizó ninguna propuesta de aumento salarial, a sabiendas de que la </a:t>
            </a:r>
            <a:r>
              <a:rPr lang="es-AR" sz="1200" dirty="0" smtClean="0"/>
              <a:t>CONADU (SIDUNSJ) </a:t>
            </a:r>
            <a:r>
              <a:rPr lang="es-AR" sz="1200" dirty="0"/>
              <a:t>rechaza de plano el techo del 15 %. </a:t>
            </a:r>
            <a:endParaRPr sz="12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0" lvl="0" indent="0">
              <a:spcBef>
                <a:spcPts val="600"/>
              </a:spcBef>
              <a:spcAft>
                <a:spcPts val="1000"/>
              </a:spcAft>
              <a:buNone/>
            </a:pPr>
            <a:endParaRPr dirty="0"/>
          </a:p>
        </p:txBody>
      </p:sp>
      <p:grpSp>
        <p:nvGrpSpPr>
          <p:cNvPr id="194" name="Shape 194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Shape 195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ctrTitle" idx="4294967295"/>
          </p:nvPr>
        </p:nvSpPr>
        <p:spPr>
          <a:xfrm>
            <a:off x="0" y="2924118"/>
            <a:ext cx="9144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5400" dirty="0" smtClean="0">
                <a:solidFill>
                  <a:srgbClr val="FF9800"/>
                </a:solidFill>
              </a:rPr>
              <a:t>El conflicto no solo es salarial!!</a:t>
            </a:r>
            <a:endParaRPr sz="5400" dirty="0">
              <a:solidFill>
                <a:srgbClr val="FF9800"/>
              </a:solidFill>
            </a:endParaRPr>
          </a:p>
        </p:txBody>
      </p:sp>
      <p:pic>
        <p:nvPicPr>
          <p:cNvPr id="215" name="Shape 215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0"/>
            <a:ext cx="2664296" cy="3219822"/>
          </a:xfrm>
          <a:prstGeom prst="diamond">
            <a:avLst/>
          </a:prstGeom>
          <a:noFill/>
          <a:ln w="38100" cap="flat" cmpd="sng">
            <a:solidFill>
              <a:srgbClr val="3F5378"/>
            </a:solidFill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dirty="0" smtClean="0"/>
              <a:t>Defendemos la educación pública</a:t>
            </a:r>
            <a:endParaRPr dirty="0"/>
          </a:p>
        </p:txBody>
      </p:sp>
      <p:sp>
        <p:nvSpPr>
          <p:cNvPr id="223" name="Shape 2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224" name="Shape 22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755576" y="1266910"/>
            <a:ext cx="5904656" cy="27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s-AR" sz="1900" i="0" dirty="0" smtClean="0"/>
              <a:t>El </a:t>
            </a:r>
            <a:r>
              <a:rPr lang="es-AR" sz="1900" i="0" dirty="0"/>
              <a:t>recorte de 3000 millones de pesos al presupuesto universitario que estableció el gobierno afectaría los gastos de funcionamiento, el pago de tarifas, refacción, reposición y obras de infraestructura para las universidades. </a:t>
            </a:r>
            <a:r>
              <a:rPr lang="es-AR" sz="1900" i="0" dirty="0" smtClean="0"/>
              <a:t>La </a:t>
            </a:r>
            <a:r>
              <a:rPr lang="es-AR" sz="1900" i="0" dirty="0"/>
              <a:t>CONADU continúa repudiando el desfinanciamiento universitario que es parte de la estrategia para ahogar a las universidades y condicionarlas hacia el avance de la mercantilización de la educación superior, buscando esa alternativa de </a:t>
            </a:r>
            <a:r>
              <a:rPr lang="es-AR" sz="1900" i="0" dirty="0" smtClean="0"/>
              <a:t>financiamiento.</a:t>
            </a:r>
            <a:endParaRPr sz="1900" dirty="0"/>
          </a:p>
        </p:txBody>
      </p:sp>
      <p:sp>
        <p:nvSpPr>
          <p:cNvPr id="230" name="Shape 230"/>
          <p:cNvSpPr txBox="1">
            <a:spLocks noGrp="1"/>
          </p:cNvSpPr>
          <p:nvPr>
            <p:ph type="sldNum" idx="4294967295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AR" dirty="0" smtClean="0"/>
              <a:t>EL 60% de los Docentes tienen cargos simples</a:t>
            </a:r>
            <a:endParaRPr dirty="0"/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▰"/>
            </a:pPr>
            <a:endParaRPr lang="es-AR" dirty="0" smtClean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▰"/>
            </a:pPr>
            <a:r>
              <a:rPr lang="es-AR" dirty="0" smtClean="0"/>
              <a:t>Un JTP simple cobra $</a:t>
            </a:r>
            <a:r>
              <a:rPr lang="es-AR" dirty="0" smtClean="0"/>
              <a:t>5.647,36</a:t>
            </a:r>
            <a:endParaRPr dirty="0"/>
          </a:p>
          <a:p>
            <a:pPr lvl="0">
              <a:spcBef>
                <a:spcPts val="1000"/>
              </a:spcBef>
            </a:pPr>
            <a:r>
              <a:rPr lang="es-AR" dirty="0"/>
              <a:t>El deterioro salarial y el ajuste presupuestario desvirtúan fuertemente las condiciones de enseñanza y aprendizaje en la </a:t>
            </a:r>
            <a:r>
              <a:rPr lang="es-AR" dirty="0" smtClean="0"/>
              <a:t>universidad, </a:t>
            </a:r>
            <a:r>
              <a:rPr lang="es-AR" dirty="0"/>
              <a:t>y las tareas de investigación y transferencia.  </a:t>
            </a:r>
            <a:endParaRPr dirty="0"/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239" name="Shape 239"/>
          <p:cNvGrpSpPr/>
          <p:nvPr/>
        </p:nvGrpSpPr>
        <p:grpSpPr>
          <a:xfrm>
            <a:off x="282216" y="590918"/>
            <a:ext cx="369505" cy="369505"/>
            <a:chOff x="2594050" y="1631825"/>
            <a:chExt cx="439625" cy="439625"/>
          </a:xfrm>
        </p:grpSpPr>
        <p:sp>
          <p:nvSpPr>
            <p:cNvPr id="240" name="Shape 24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 idx="4294967295"/>
          </p:nvPr>
        </p:nvSpPr>
        <p:spPr>
          <a:xfrm>
            <a:off x="685800" y="1916006"/>
            <a:ext cx="5567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4000" dirty="0" smtClean="0">
                <a:solidFill>
                  <a:srgbClr val="FF9800"/>
                </a:solidFill>
              </a:rPr>
              <a:t>LA LUCHA DOCENTE ES LA LUCHA DE TODOS</a:t>
            </a:r>
            <a:endParaRPr lang="es-AR" sz="4000" dirty="0">
              <a:solidFill>
                <a:srgbClr val="FF9800"/>
              </a:solidFill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685800" y="3411552"/>
            <a:ext cx="5567700" cy="7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es-AR" sz="2000" dirty="0" smtClean="0"/>
              <a:t>El </a:t>
            </a:r>
            <a:r>
              <a:rPr lang="es-AR" sz="2000" dirty="0"/>
              <a:t>reclamo no es </a:t>
            </a:r>
            <a:r>
              <a:rPr lang="es-AR" sz="2000" dirty="0" smtClean="0"/>
              <a:t>solo sectorial, </a:t>
            </a:r>
            <a:r>
              <a:rPr lang="es-AR" sz="2000" dirty="0"/>
              <a:t>sino que cuenta con el apoyo del movimiento estudiantil, del conjunto de la comunidad universitaria y de las comunidades en las que las universidades realizan tareas de vinculación. </a:t>
            </a:r>
            <a:endParaRPr sz="2000"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3219"/>
            <a:ext cx="3250580" cy="182845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AR" sz="1600" b="1" dirty="0" smtClean="0"/>
              <a:t>SILENCIAR A LOS TRABAJADORES</a:t>
            </a:r>
            <a:endParaRPr sz="1600" b="1" dirty="0"/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dirty="0" smtClean="0"/>
              <a:t>A través de la criminalización de la protesta y la estigmación de los sindicatos, el gobierno nacional y los grupos económicos concentrados buscan el alejamiento de los trabajadores a las instituciones democráticas que defienden sus derechos.</a:t>
            </a:r>
            <a:endParaRPr dirty="0"/>
          </a:p>
        </p:txBody>
      </p:sp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CRIMINALIZACIÓN DE LA PROTESTA SOCIAL</a:t>
            </a:r>
            <a:endParaRPr dirty="0"/>
          </a:p>
        </p:txBody>
      </p:sp>
      <p:sp>
        <p:nvSpPr>
          <p:cNvPr id="269" name="Shape 269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AR" sz="1600" b="1" dirty="0" smtClean="0"/>
              <a:t>NO TENEMOS QUE CALLAR</a:t>
            </a:r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dirty="0" smtClean="0"/>
              <a:t>Los trabajadores tenemos derecho a la protesta según lo establece nuestra consitución Nacional. Los sindicatos permiten la unión de los trabajadores y la lucha en conjunto para la defensa de sus derechos laborales. </a:t>
            </a:r>
            <a:endParaRPr dirty="0"/>
          </a:p>
        </p:txBody>
      </p:sp>
      <p:sp>
        <p:nvSpPr>
          <p:cNvPr id="270" name="Shape 27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pSp>
        <p:nvGrpSpPr>
          <p:cNvPr id="271" name="Shape 271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72" name="Shape 272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0" t="0" r="0" b="0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0" t="0" r="0" b="0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AR" dirty="0" smtClean="0"/>
              <a:t>¿Cómo continúa la lucha?</a:t>
            </a:r>
            <a:endParaRPr dirty="0"/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AR" b="1" dirty="0" smtClean="0"/>
              <a:t>Unión</a:t>
            </a:r>
            <a:endParaRPr b="1" dirty="0"/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s-AR" dirty="0" smtClean="0"/>
              <a:t>Esta lucha cuenta con el apoyo de toda la comunidad universitaria. </a:t>
            </a:r>
            <a:endParaRPr dirty="0"/>
          </a:p>
        </p:txBody>
      </p:sp>
      <p:sp>
        <p:nvSpPr>
          <p:cNvPr id="285" name="Shape 285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AR" b="1" dirty="0" smtClean="0"/>
              <a:t>Lucha democrática</a:t>
            </a:r>
            <a:endParaRPr b="1" dirty="0"/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dirty="0" smtClean="0"/>
              <a:t>Los Sindicatos, como instituciones democráticas que defienden los derechos de los trabajadores, se sustentan en la Constitución Nacional y despliegan acciones enmarcadas en Planes de Lucha decididos por órganos participativos.</a:t>
            </a:r>
            <a:endParaRPr dirty="0"/>
          </a:p>
        </p:txBody>
      </p:sp>
      <p:sp>
        <p:nvSpPr>
          <p:cNvPr id="286" name="Shape 286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Batalla cultural</a:t>
            </a:r>
            <a:endParaRPr b="1" dirty="0"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dirty="0" smtClean="0"/>
              <a:t>El conflicto no solo es salarial, sino cultural. Existe un modelo de país que va en contra de la Universidad Pública. Necesitamos defenderla entre todos. </a:t>
            </a:r>
            <a:endParaRPr dirty="0"/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endParaRPr dirty="0"/>
          </a:p>
        </p:txBody>
      </p:sp>
      <p:sp>
        <p:nvSpPr>
          <p:cNvPr id="287" name="Shape 28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grpSp>
        <p:nvGrpSpPr>
          <p:cNvPr id="288" name="Shape 288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Shape 28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0" t="0" r="0" b="0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0" t="0" r="0" b="0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493</Words>
  <Application>Microsoft Office PowerPoint</Application>
  <PresentationFormat>Presentación en pantalla (16:9)</PresentationFormat>
  <Paragraphs>50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Arvo</vt:lpstr>
      <vt:lpstr>Roboto Condensed</vt:lpstr>
      <vt:lpstr>Roboto Condensed Light</vt:lpstr>
      <vt:lpstr>Salerio template</vt:lpstr>
      <vt:lpstr>  Sindicato de Trabajadores Docentes de la UNSJ JORNADAS NACIONALES DE PROTESTA 27 y 28 de abril de 2018 </vt:lpstr>
      <vt:lpstr>¿Por qué los Docentes Universitarios estamos en lucha?</vt:lpstr>
      <vt:lpstr>El conflicto no solo es salarial!!</vt:lpstr>
      <vt:lpstr>Defendemos la educación pública</vt:lpstr>
      <vt:lpstr>Presentación de PowerPoint</vt:lpstr>
      <vt:lpstr>EL 60% de los Docentes tienen cargos simples</vt:lpstr>
      <vt:lpstr>LA LUCHA DOCENTE ES LA LUCHA DE TODOS</vt:lpstr>
      <vt:lpstr>CRIMINALIZACIÓN DE LA PROTESTA SOCIAL</vt:lpstr>
      <vt:lpstr>¿Cómo continúa la lucha?</vt:lpstr>
      <vt:lpstr>Por un universidad pública, gratuita, laica, popular y emancipatoria SIDUNSJ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Sindicato de Trabajadores Docentes de la UNSJ JORNADAS NACIONALES DE LUCHA 27 y 28 de abril</dc:title>
  <dc:creator>usuario</dc:creator>
  <cp:lastModifiedBy>Luffi</cp:lastModifiedBy>
  <cp:revision>21</cp:revision>
  <dcterms:modified xsi:type="dcterms:W3CDTF">2018-04-20T11:53:02Z</dcterms:modified>
</cp:coreProperties>
</file>